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07" r:id="rId27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2" Type="http://schemas.openxmlformats.org/officeDocument/2006/relationships/slide" Target="slides/slide15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4" name="Shape 11254"/>
        <p:cNvGrpSpPr/>
        <p:nvPr/>
      </p:nvGrpSpPr>
      <p:grpSpPr>
        <a:xfrm>
          <a:off x="0" y="0"/>
          <a:ext cx="0" cy="0"/>
          <a:chOff x="0" y="0"/>
          <a:chExt cx="0" cy="0"/>
        </a:xfrm>
      </p:grpSpPr>
      <p:sp>
        <p:nvSpPr>
          <p:cNvPr id="11255" name="Google Shape;11255;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6" name="Google Shape;11256;p1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44.xml"/><Relationship Id="rId2" Type="http://schemas.openxmlformats.org/officeDocument/2006/relationships/notesSlide" Target="../notesSlides/notesSlide152.xml"/><Relationship Id="rId3" Type="http://schemas.openxmlformats.org/officeDocument/2006/relationships/image" Target="../media/image317.png"/><Relationship Id="rId4" Type="http://schemas.openxmlformats.org/officeDocument/2006/relationships/image" Target="../media/image330.png"/></Relationships>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7" name="Shape 11257"/>
        <p:cNvGrpSpPr/>
        <p:nvPr/>
      </p:nvGrpSpPr>
      <p:grpSpPr>
        <a:xfrm>
          <a:off x="0" y="0"/>
          <a:ext cx="0" cy="0"/>
          <a:chOff x="0" y="0"/>
          <a:chExt cx="0" cy="0"/>
        </a:xfrm>
      </p:grpSpPr>
      <p:sp>
        <p:nvSpPr>
          <p:cNvPr id="11258" name="Google Shape;11258;p158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Times"/>
              <a:buNone/>
            </a:pPr>
            <a:fld id="{00000000-1234-1234-1234-123412341234}" type="slidenum">
              <a:rPr b="0" i="0" lang="en-US" sz="1400" u="none" cap="none" strike="noStrike">
                <a:solidFill>
                  <a:srgbClr val="000000"/>
                </a:solidFill>
                <a:latin typeface="Times"/>
                <a:ea typeface="Times"/>
                <a:cs typeface="Times"/>
                <a:sym typeface="Times"/>
              </a:rPr>
              <a:t>‹#›</a:t>
            </a:fld>
            <a:endParaRPr b="0" i="0" sz="1400" u="none" cap="none" strike="noStrike">
              <a:solidFill>
                <a:srgbClr val="000000"/>
              </a:solidFill>
              <a:latin typeface="Times"/>
              <a:ea typeface="Times"/>
              <a:cs typeface="Times"/>
              <a:sym typeface="Times"/>
            </a:endParaRPr>
          </a:p>
        </p:txBody>
      </p:sp>
      <p:sp>
        <p:nvSpPr>
          <p:cNvPr id="11259" name="Google Shape;11259;p1582"/>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Λ</a:t>
            </a:r>
            <a:r>
              <a:rPr baseline="-25000" lang="en-US"/>
              <a:t>b</a:t>
            </a:r>
            <a:r>
              <a:rPr lang="en-US"/>
              <a:t> Lifetime: Λ</a:t>
            </a:r>
            <a:r>
              <a:rPr baseline="-25000" lang="en-US"/>
              <a:t>b</a:t>
            </a:r>
            <a:r>
              <a:rPr lang="en-US"/>
              <a:t>-&gt; J/ψΛ</a:t>
            </a:r>
            <a:r>
              <a:rPr lang="en-US" sz="3200"/>
              <a:t> </a:t>
            </a:r>
            <a:endParaRPr/>
          </a:p>
        </p:txBody>
      </p:sp>
      <p:sp>
        <p:nvSpPr>
          <p:cNvPr id="11260" name="Google Shape;11260;p1582"/>
          <p:cNvSpPr txBox="1"/>
          <p:nvPr>
            <p:ph idx="1" type="body"/>
          </p:nvPr>
        </p:nvSpPr>
        <p:spPr>
          <a:xfrm>
            <a:off x="381000" y="3581400"/>
            <a:ext cx="5105400" cy="1828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1800"/>
              <a:buFont typeface="Arial"/>
              <a:buChar char="•"/>
            </a:pPr>
            <a:r>
              <a:rPr lang="en-US" sz="1800"/>
              <a:t>Originally lifetime of Λ</a:t>
            </a:r>
            <a:r>
              <a:rPr baseline="-25000" lang="en-US" sz="1800"/>
              <a:t>b</a:t>
            </a:r>
            <a:r>
              <a:rPr lang="en-US" sz="1800"/>
              <a:t> was predicted to be:</a:t>
            </a:r>
            <a:endParaRPr/>
          </a:p>
          <a:p>
            <a:pPr indent="-285750" lvl="1" marL="742950" rtl="0" algn="l">
              <a:lnSpc>
                <a:spcPct val="90000"/>
              </a:lnSpc>
              <a:spcBef>
                <a:spcPts val="360"/>
              </a:spcBef>
              <a:spcAft>
                <a:spcPts val="0"/>
              </a:spcAft>
              <a:buClr>
                <a:schemeClr val="dk1"/>
              </a:buClr>
              <a:buSzPts val="1800"/>
              <a:buFont typeface="Arial"/>
              <a:buChar char="–"/>
            </a:pPr>
            <a:r>
              <a:rPr b="1" lang="en-US" sz="1800"/>
              <a:t>τ(Λ</a:t>
            </a:r>
            <a:r>
              <a:rPr b="1" baseline="-25000" lang="en-US" sz="1800"/>
              <a:t>b</a:t>
            </a:r>
            <a:r>
              <a:rPr b="1" lang="en-US" sz="1800"/>
              <a:t>)/τ(B</a:t>
            </a:r>
            <a:r>
              <a:rPr b="1" baseline="30000" lang="en-US" sz="1800"/>
              <a:t>0</a:t>
            </a:r>
            <a:r>
              <a:rPr b="1" lang="en-US" sz="1800"/>
              <a:t>)=0.94</a:t>
            </a:r>
            <a:endParaRPr sz="1600"/>
          </a:p>
          <a:p>
            <a:pPr indent="-342900" lvl="0" marL="342900" rtl="0" algn="l">
              <a:lnSpc>
                <a:spcPct val="90000"/>
              </a:lnSpc>
              <a:spcBef>
                <a:spcPts val="360"/>
              </a:spcBef>
              <a:spcAft>
                <a:spcPts val="0"/>
              </a:spcAft>
              <a:buClr>
                <a:schemeClr val="dk1"/>
              </a:buClr>
              <a:buSzPts val="1800"/>
              <a:buFont typeface="Arial"/>
              <a:buChar char="•"/>
            </a:pPr>
            <a:r>
              <a:rPr lang="en-US" sz="1800"/>
              <a:t> Experimental data (semi-leptonic decays)</a:t>
            </a:r>
            <a:endParaRPr/>
          </a:p>
          <a:p>
            <a:pPr indent="-285750" lvl="1" marL="742950" rtl="0" algn="l">
              <a:lnSpc>
                <a:spcPct val="90000"/>
              </a:lnSpc>
              <a:spcBef>
                <a:spcPts val="360"/>
              </a:spcBef>
              <a:spcAft>
                <a:spcPts val="0"/>
              </a:spcAft>
              <a:buClr>
                <a:schemeClr val="dk1"/>
              </a:buClr>
              <a:buSzPts val="1800"/>
              <a:buFont typeface="Arial"/>
              <a:buChar char="–"/>
            </a:pPr>
            <a:r>
              <a:rPr b="1" lang="en-US" sz="1800"/>
              <a:t>τ(Λ</a:t>
            </a:r>
            <a:r>
              <a:rPr b="1" baseline="-25000" lang="en-US" sz="1800"/>
              <a:t>b</a:t>
            </a:r>
            <a:r>
              <a:rPr b="1" lang="en-US" sz="1800"/>
              <a:t>)/τ(B</a:t>
            </a:r>
            <a:r>
              <a:rPr b="1" baseline="30000" lang="en-US" sz="1800"/>
              <a:t>0</a:t>
            </a:r>
            <a:r>
              <a:rPr b="1" lang="en-US" sz="1800"/>
              <a:t>)=0.84+-0.05</a:t>
            </a:r>
            <a:endParaRPr sz="1600"/>
          </a:p>
          <a:p>
            <a:pPr indent="-342900" lvl="0" marL="342900" rtl="0" algn="l">
              <a:lnSpc>
                <a:spcPct val="90000"/>
              </a:lnSpc>
              <a:spcBef>
                <a:spcPts val="360"/>
              </a:spcBef>
              <a:spcAft>
                <a:spcPts val="0"/>
              </a:spcAft>
              <a:buClr>
                <a:schemeClr val="dk1"/>
              </a:buClr>
              <a:buSzPts val="1800"/>
              <a:buFont typeface="Arial"/>
              <a:buChar char="•"/>
            </a:pPr>
            <a:r>
              <a:rPr lang="en-US" sz="1800"/>
              <a:t>CDF Measurement in fully reconstructed decay mode: Λ</a:t>
            </a:r>
            <a:r>
              <a:rPr baseline="-25000" lang="en-US" sz="1800"/>
              <a:t>b</a:t>
            </a:r>
            <a:r>
              <a:rPr lang="en-US" sz="1800"/>
              <a:t>-&gt; J/ψΛ </a:t>
            </a:r>
            <a:endParaRPr/>
          </a:p>
          <a:p>
            <a:pPr indent="-228600" lvl="0" marL="342900" rtl="0" algn="l">
              <a:lnSpc>
                <a:spcPct val="90000"/>
              </a:lnSpc>
              <a:spcBef>
                <a:spcPts val="360"/>
              </a:spcBef>
              <a:spcAft>
                <a:spcPts val="0"/>
              </a:spcAft>
              <a:buClr>
                <a:schemeClr val="dk1"/>
              </a:buClr>
              <a:buSzPts val="1800"/>
              <a:buFont typeface="Arial"/>
              <a:buNone/>
            </a:pPr>
            <a:r>
              <a:t/>
            </a:r>
            <a:endParaRPr b="1" sz="1800">
              <a:solidFill>
                <a:srgbClr val="FF0000"/>
              </a:solidFill>
            </a:endParaRPr>
          </a:p>
          <a:p>
            <a:pPr indent="-228600" lvl="0" marL="342900" rtl="0" algn="l">
              <a:lnSpc>
                <a:spcPct val="90000"/>
              </a:lnSpc>
              <a:spcBef>
                <a:spcPts val="360"/>
              </a:spcBef>
              <a:spcAft>
                <a:spcPts val="0"/>
              </a:spcAft>
              <a:buClr>
                <a:schemeClr val="dk1"/>
              </a:buClr>
              <a:buSzPts val="1800"/>
              <a:buFont typeface="Arial"/>
              <a:buNone/>
            </a:pPr>
            <a:r>
              <a:t/>
            </a:r>
            <a:endParaRPr b="1" sz="1800">
              <a:solidFill>
                <a:srgbClr val="FF0000"/>
              </a:solidFill>
            </a:endParaRPr>
          </a:p>
          <a:p>
            <a:pPr indent="-228600" lvl="0" marL="342900" rtl="0" algn="l">
              <a:lnSpc>
                <a:spcPct val="90000"/>
              </a:lnSpc>
              <a:spcBef>
                <a:spcPts val="360"/>
              </a:spcBef>
              <a:spcAft>
                <a:spcPts val="0"/>
              </a:spcAft>
              <a:buClr>
                <a:schemeClr val="dk1"/>
              </a:buClr>
              <a:buSzPts val="1800"/>
              <a:buFont typeface="Arial"/>
              <a:buNone/>
            </a:pPr>
            <a:r>
              <a:t/>
            </a:r>
            <a:endParaRPr sz="1800"/>
          </a:p>
        </p:txBody>
      </p:sp>
      <p:sp>
        <p:nvSpPr>
          <p:cNvPr id="11261" name="Google Shape;11261;p1582"/>
          <p:cNvSpPr/>
          <p:nvPr/>
        </p:nvSpPr>
        <p:spPr>
          <a:xfrm>
            <a:off x="5638800" y="3276600"/>
            <a:ext cx="2819400" cy="22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pic>
        <p:nvPicPr>
          <p:cNvPr id="11262" name="Google Shape;11262;p1582"/>
          <p:cNvPicPr preferRelativeResize="0"/>
          <p:nvPr>
            <p:ph idx="2" type="body"/>
          </p:nvPr>
        </p:nvPicPr>
        <p:blipFill rotWithShape="1">
          <a:blip r:embed="rId3">
            <a:alphaModFix/>
          </a:blip>
          <a:srcRect b="0" l="0" r="0" t="0"/>
          <a:stretch/>
        </p:blipFill>
        <p:spPr>
          <a:xfrm>
            <a:off x="3200400" y="1060450"/>
            <a:ext cx="2590800" cy="2520950"/>
          </a:xfrm>
          <a:prstGeom prst="rect">
            <a:avLst/>
          </a:prstGeom>
          <a:noFill/>
          <a:ln>
            <a:noFill/>
          </a:ln>
        </p:spPr>
      </p:pic>
      <p:pic>
        <p:nvPicPr>
          <p:cNvPr id="11263" name="Google Shape;11263;p1582"/>
          <p:cNvPicPr preferRelativeResize="0"/>
          <p:nvPr/>
        </p:nvPicPr>
        <p:blipFill rotWithShape="1">
          <a:blip r:embed="rId4">
            <a:alphaModFix/>
          </a:blip>
          <a:srcRect b="0" l="0" r="0" t="0"/>
          <a:stretch/>
        </p:blipFill>
        <p:spPr>
          <a:xfrm>
            <a:off x="5791200" y="1295400"/>
            <a:ext cx="3249613" cy="5562600"/>
          </a:xfrm>
          <a:prstGeom prst="rect">
            <a:avLst/>
          </a:prstGeom>
          <a:noFill/>
          <a:ln>
            <a:noFill/>
          </a:ln>
        </p:spPr>
      </p:pic>
      <p:sp>
        <p:nvSpPr>
          <p:cNvPr id="11264" name="Google Shape;11264;p1582"/>
          <p:cNvSpPr/>
          <p:nvPr/>
        </p:nvSpPr>
        <p:spPr>
          <a:xfrm>
            <a:off x="152400" y="2057400"/>
            <a:ext cx="6096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65" name="Google Shape;11265;p1582"/>
          <p:cNvSpPr txBox="1"/>
          <p:nvPr/>
        </p:nvSpPr>
        <p:spPr>
          <a:xfrm>
            <a:off x="1168400" y="5303838"/>
            <a:ext cx="3479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τ(Λ</a:t>
            </a:r>
            <a:r>
              <a:rPr b="1" baseline="-25000" i="0" lang="en-US" sz="2400" u="none" cap="none" strike="noStrike">
                <a:solidFill>
                  <a:srgbClr val="000000"/>
                </a:solidFill>
                <a:latin typeface="Arial"/>
                <a:ea typeface="Arial"/>
                <a:cs typeface="Arial"/>
                <a:sym typeface="Arial"/>
              </a:rPr>
              <a:t>b</a:t>
            </a:r>
            <a:r>
              <a:rPr b="1" i="0" lang="en-US" sz="2400" u="none" cap="none" strike="noStrike">
                <a:solidFill>
                  <a:srgbClr val="000000"/>
                </a:solidFill>
                <a:latin typeface="Arial"/>
                <a:ea typeface="Arial"/>
                <a:cs typeface="Arial"/>
                <a:sym typeface="Arial"/>
              </a:rPr>
              <a:t>)/τ(B</a:t>
            </a:r>
            <a:r>
              <a:rPr b="1" baseline="30000" i="0" lang="en-US" sz="2400" u="none" cap="none" strike="noStrike">
                <a:solidFill>
                  <a:srgbClr val="000000"/>
                </a:solidFill>
                <a:latin typeface="Arial"/>
                <a:ea typeface="Arial"/>
                <a:cs typeface="Arial"/>
                <a:sym typeface="Arial"/>
              </a:rPr>
              <a:t>0</a:t>
            </a:r>
            <a:r>
              <a:rPr b="1" i="0" lang="en-US" sz="2400" u="none" cap="none" strike="noStrike">
                <a:solidFill>
                  <a:srgbClr val="000000"/>
                </a:solidFill>
                <a:latin typeface="Arial"/>
                <a:ea typeface="Arial"/>
                <a:cs typeface="Arial"/>
                <a:sym typeface="Arial"/>
              </a:rPr>
              <a:t>)=1.037±0.058</a:t>
            </a:r>
            <a:endParaRPr/>
          </a:p>
        </p:txBody>
      </p:sp>
      <p:sp>
        <p:nvSpPr>
          <p:cNvPr id="11266" name="Google Shape;11266;p1582"/>
          <p:cNvSpPr/>
          <p:nvPr/>
        </p:nvSpPr>
        <p:spPr>
          <a:xfrm>
            <a:off x="0" y="0"/>
            <a:ext cx="1752600" cy="1143000"/>
          </a:xfrm>
          <a:prstGeom prst="irregularSeal1">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L=1 fb</a:t>
            </a:r>
            <a:r>
              <a:rPr b="0" baseline="30000" i="0" lang="en-US" sz="2400" u="none" cap="none" strike="noStrike">
                <a:solidFill>
                  <a:srgbClr val="000000"/>
                </a:solidFill>
                <a:latin typeface="Times"/>
                <a:ea typeface="Times"/>
                <a:cs typeface="Times"/>
                <a:sym typeface="Times"/>
              </a:rPr>
              <a:t>-1</a:t>
            </a:r>
            <a:endParaRPr b="0" i="0" sz="2400" u="none" cap="none" strike="noStrike">
              <a:solidFill>
                <a:srgbClr val="000000"/>
              </a:solidFill>
              <a:latin typeface="Times"/>
              <a:ea typeface="Times"/>
              <a:cs typeface="Times"/>
              <a:sym typeface="Times"/>
            </a:endParaRPr>
          </a:p>
        </p:txBody>
      </p:sp>
      <p:sp>
        <p:nvSpPr>
          <p:cNvPr id="11267" name="Google Shape;11267;p1582"/>
          <p:cNvSpPr txBox="1"/>
          <p:nvPr/>
        </p:nvSpPr>
        <p:spPr>
          <a:xfrm>
            <a:off x="1236663" y="1143000"/>
            <a:ext cx="3603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C0C"/>
              </a:buClr>
              <a:buSzPts val="2400"/>
              <a:buFont typeface="Times"/>
              <a:buNone/>
            </a:pPr>
            <a:r>
              <a:rPr b="0" i="0" lang="en-US" sz="2400" u="none" cap="none" strike="noStrike">
                <a:solidFill>
                  <a:srgbClr val="00BC0C"/>
                </a:solidFill>
                <a:latin typeface="Times"/>
                <a:ea typeface="Times"/>
                <a:cs typeface="Times"/>
                <a:sym typeface="Times"/>
              </a:rPr>
              <a:t>μ</a:t>
            </a:r>
            <a:endParaRPr b="0" i="0" sz="2400" u="none" cap="none" strike="noStrike">
              <a:solidFill>
                <a:srgbClr val="00BC0C"/>
              </a:solidFill>
              <a:latin typeface="Times"/>
              <a:ea typeface="Times"/>
              <a:cs typeface="Times"/>
              <a:sym typeface="Times"/>
            </a:endParaRPr>
          </a:p>
        </p:txBody>
      </p:sp>
      <p:cxnSp>
        <p:nvCxnSpPr>
          <p:cNvPr id="11268" name="Google Shape;11268;p1582"/>
          <p:cNvCxnSpPr/>
          <p:nvPr/>
        </p:nvCxnSpPr>
        <p:spPr>
          <a:xfrm flipH="1" rot="10800000">
            <a:off x="1160463" y="2286000"/>
            <a:ext cx="896937" cy="304800"/>
          </a:xfrm>
          <a:prstGeom prst="straightConnector1">
            <a:avLst/>
          </a:prstGeom>
          <a:noFill/>
          <a:ln cap="flat" cmpd="sng" w="38100">
            <a:solidFill>
              <a:schemeClr val="dk1"/>
            </a:solidFill>
            <a:prstDash val="dot"/>
            <a:round/>
            <a:headEnd len="med" w="med" type="none"/>
            <a:tailEnd len="med" w="med" type="none"/>
          </a:ln>
        </p:spPr>
      </p:cxnSp>
      <p:cxnSp>
        <p:nvCxnSpPr>
          <p:cNvPr id="11269" name="Google Shape;11269;p1582"/>
          <p:cNvCxnSpPr/>
          <p:nvPr/>
        </p:nvCxnSpPr>
        <p:spPr>
          <a:xfrm flipH="1" rot="10800000">
            <a:off x="322263" y="2590800"/>
            <a:ext cx="838200" cy="685800"/>
          </a:xfrm>
          <a:prstGeom prst="straightConnector1">
            <a:avLst/>
          </a:prstGeom>
          <a:noFill/>
          <a:ln cap="flat" cmpd="sng" w="38100">
            <a:solidFill>
              <a:schemeClr val="dk1"/>
            </a:solidFill>
            <a:prstDash val="dot"/>
            <a:round/>
            <a:headEnd len="med" w="med" type="none"/>
            <a:tailEnd len="med" w="med" type="none"/>
          </a:ln>
        </p:spPr>
      </p:cxnSp>
      <p:cxnSp>
        <p:nvCxnSpPr>
          <p:cNvPr id="11270" name="Google Shape;11270;p1582"/>
          <p:cNvCxnSpPr/>
          <p:nvPr/>
        </p:nvCxnSpPr>
        <p:spPr>
          <a:xfrm flipH="1" rot="10800000">
            <a:off x="1160463" y="1524000"/>
            <a:ext cx="304800" cy="1066800"/>
          </a:xfrm>
          <a:prstGeom prst="straightConnector1">
            <a:avLst/>
          </a:prstGeom>
          <a:noFill/>
          <a:ln cap="flat" cmpd="sng" w="38100">
            <a:solidFill>
              <a:srgbClr val="00BC0C"/>
            </a:solidFill>
            <a:prstDash val="solid"/>
            <a:round/>
            <a:headEnd len="med" w="med" type="none"/>
            <a:tailEnd len="med" w="med" type="none"/>
          </a:ln>
        </p:spPr>
      </p:cxnSp>
      <p:cxnSp>
        <p:nvCxnSpPr>
          <p:cNvPr id="11271" name="Google Shape;11271;p1582"/>
          <p:cNvCxnSpPr/>
          <p:nvPr/>
        </p:nvCxnSpPr>
        <p:spPr>
          <a:xfrm flipH="1" rot="10800000">
            <a:off x="1160463" y="1600200"/>
            <a:ext cx="533400" cy="990600"/>
          </a:xfrm>
          <a:prstGeom prst="straightConnector1">
            <a:avLst/>
          </a:prstGeom>
          <a:noFill/>
          <a:ln cap="flat" cmpd="sng" w="38100">
            <a:solidFill>
              <a:srgbClr val="00BC0C"/>
            </a:solidFill>
            <a:prstDash val="solid"/>
            <a:round/>
            <a:headEnd len="med" w="med" type="none"/>
            <a:tailEnd len="med" w="med" type="none"/>
          </a:ln>
        </p:spPr>
      </p:cxnSp>
      <p:sp>
        <p:nvSpPr>
          <p:cNvPr id="11272" name="Google Shape;11272;p1582"/>
          <p:cNvSpPr txBox="1"/>
          <p:nvPr/>
        </p:nvSpPr>
        <p:spPr>
          <a:xfrm>
            <a:off x="2286000" y="1447800"/>
            <a:ext cx="4191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0" i="0" lang="en-US" sz="2400" u="none" cap="none" strike="noStrike">
                <a:solidFill>
                  <a:srgbClr val="FF0000"/>
                </a:solidFill>
                <a:latin typeface="Times"/>
                <a:ea typeface="Times"/>
                <a:cs typeface="Times"/>
                <a:sym typeface="Times"/>
              </a:rPr>
              <a:t>π</a:t>
            </a:r>
            <a:r>
              <a:rPr b="0" baseline="30000" i="0" lang="en-US" sz="2400" u="none" cap="none" strike="noStrike">
                <a:solidFill>
                  <a:srgbClr val="FF0000"/>
                </a:solidFill>
                <a:latin typeface="Times"/>
                <a:ea typeface="Times"/>
                <a:cs typeface="Times"/>
                <a:sym typeface="Times"/>
              </a:rPr>
              <a:t>-</a:t>
            </a:r>
            <a:endParaRPr b="0" baseline="30000" i="0" sz="2400" u="none" cap="none" strike="noStrike">
              <a:solidFill>
                <a:srgbClr val="FF0000"/>
              </a:solidFill>
              <a:latin typeface="Arial"/>
              <a:ea typeface="Arial"/>
              <a:cs typeface="Arial"/>
              <a:sym typeface="Arial"/>
            </a:endParaRPr>
          </a:p>
        </p:txBody>
      </p:sp>
      <p:sp>
        <p:nvSpPr>
          <p:cNvPr id="11273" name="Google Shape;11273;p1582"/>
          <p:cNvSpPr txBox="1"/>
          <p:nvPr/>
        </p:nvSpPr>
        <p:spPr>
          <a:xfrm>
            <a:off x="1693863" y="1371600"/>
            <a:ext cx="3603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C0C"/>
              </a:buClr>
              <a:buSzPts val="2400"/>
              <a:buFont typeface="Times"/>
              <a:buNone/>
            </a:pPr>
            <a:r>
              <a:rPr b="0" i="0" lang="en-US" sz="2400" u="none" cap="none" strike="noStrike">
                <a:solidFill>
                  <a:srgbClr val="00BC0C"/>
                </a:solidFill>
                <a:latin typeface="Times"/>
                <a:ea typeface="Times"/>
                <a:cs typeface="Times"/>
                <a:sym typeface="Times"/>
              </a:rPr>
              <a:t>μ</a:t>
            </a:r>
            <a:endParaRPr b="0" i="0" sz="2400" u="none" cap="none" strike="noStrike">
              <a:solidFill>
                <a:srgbClr val="00BC0C"/>
              </a:solidFill>
              <a:latin typeface="Times"/>
              <a:ea typeface="Times"/>
              <a:cs typeface="Times"/>
              <a:sym typeface="Times"/>
            </a:endParaRPr>
          </a:p>
        </p:txBody>
      </p:sp>
      <p:sp>
        <p:nvSpPr>
          <p:cNvPr id="11274" name="Google Shape;11274;p1582"/>
          <p:cNvSpPr txBox="1"/>
          <p:nvPr/>
        </p:nvSpPr>
        <p:spPr>
          <a:xfrm>
            <a:off x="152400" y="2590800"/>
            <a:ext cx="4953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Λ</a:t>
            </a:r>
            <a:r>
              <a:rPr b="0" baseline="-25000" i="0" lang="en-US" sz="2400" u="none" cap="none" strike="noStrike">
                <a:solidFill>
                  <a:srgbClr val="000000"/>
                </a:solidFill>
                <a:latin typeface="Times"/>
                <a:ea typeface="Times"/>
                <a:cs typeface="Times"/>
                <a:sym typeface="Times"/>
              </a:rPr>
              <a:t>b</a:t>
            </a:r>
            <a:endParaRPr b="0" baseline="30000" i="0" sz="2400" u="none" cap="none" strike="noStrike">
              <a:solidFill>
                <a:srgbClr val="000000"/>
              </a:solidFill>
              <a:latin typeface="Arial"/>
              <a:ea typeface="Arial"/>
              <a:cs typeface="Arial"/>
              <a:sym typeface="Arial"/>
            </a:endParaRPr>
          </a:p>
        </p:txBody>
      </p:sp>
      <p:sp>
        <p:nvSpPr>
          <p:cNvPr id="11275" name="Google Shape;11275;p1582"/>
          <p:cNvSpPr txBox="1"/>
          <p:nvPr/>
        </p:nvSpPr>
        <p:spPr>
          <a:xfrm>
            <a:off x="228600" y="5883275"/>
            <a:ext cx="5483225" cy="860425"/>
          </a:xfrm>
          <a:prstGeom prst="rect">
            <a:avLst/>
          </a:prstGeom>
          <a:noFill/>
          <a:ln cap="flat" cmpd="sng" w="381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As precise as previous world average</a:t>
            </a:r>
            <a:endParaRPr/>
          </a:p>
          <a:p>
            <a:pPr indent="-152400" lvl="0" marL="0" marR="0" rtl="0" algn="l">
              <a:lnSpc>
                <a:spcPct val="90000"/>
              </a:lnSpc>
              <a:spcBef>
                <a:spcPts val="48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3.1σ different though!</a:t>
            </a:r>
            <a:endParaRPr b="0" i="0" sz="2400" u="none" cap="none" strike="noStrike">
              <a:solidFill>
                <a:srgbClr val="000000"/>
              </a:solidFill>
              <a:latin typeface="Times"/>
              <a:ea typeface="Times"/>
              <a:cs typeface="Times"/>
              <a:sym typeface="Times"/>
            </a:endParaRPr>
          </a:p>
        </p:txBody>
      </p:sp>
      <p:sp>
        <p:nvSpPr>
          <p:cNvPr id="11276" name="Google Shape;11276;p1582"/>
          <p:cNvSpPr/>
          <p:nvPr/>
        </p:nvSpPr>
        <p:spPr>
          <a:xfrm>
            <a:off x="2133600" y="2295525"/>
            <a:ext cx="1219200" cy="828675"/>
          </a:xfrm>
          <a:custGeom>
            <a:rect b="b" l="l" r="r" t="t"/>
            <a:pathLst>
              <a:path extrusionOk="0" fill="none" h="21600" w="18806">
                <a:moveTo>
                  <a:pt x="0" y="0"/>
                </a:moveTo>
                <a:cubicBezTo>
                  <a:pt x="7789" y="0"/>
                  <a:pt x="14975" y="4194"/>
                  <a:pt x="18806" y="10976"/>
                </a:cubicBezTo>
              </a:path>
              <a:path extrusionOk="0" h="21600" w="18806">
                <a:moveTo>
                  <a:pt x="0" y="0"/>
                </a:moveTo>
                <a:cubicBezTo>
                  <a:pt x="7789" y="0"/>
                  <a:pt x="14975" y="4194"/>
                  <a:pt x="18806" y="10976"/>
                </a:cubicBezTo>
                <a:lnTo>
                  <a:pt x="0" y="21600"/>
                </a:ln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77" name="Google Shape;11277;p1582"/>
          <p:cNvSpPr/>
          <p:nvPr/>
        </p:nvSpPr>
        <p:spPr>
          <a:xfrm flipH="1" rot="10800000">
            <a:off x="2057400" y="1371600"/>
            <a:ext cx="609600" cy="914400"/>
          </a:xfrm>
          <a:custGeom>
            <a:rect b="b" l="l" r="r" t="t"/>
            <a:pathLst>
              <a:path extrusionOk="0" fill="none" h="21600" w="19767">
                <a:moveTo>
                  <a:pt x="0" y="0"/>
                </a:moveTo>
                <a:cubicBezTo>
                  <a:pt x="8562" y="0"/>
                  <a:pt x="16317" y="5058"/>
                  <a:pt x="19768" y="12894"/>
                </a:cubicBezTo>
              </a:path>
              <a:path extrusionOk="0" h="21600" w="19767">
                <a:moveTo>
                  <a:pt x="0" y="0"/>
                </a:moveTo>
                <a:cubicBezTo>
                  <a:pt x="8562" y="0"/>
                  <a:pt x="16317" y="5058"/>
                  <a:pt x="19768" y="12894"/>
                </a:cubicBezTo>
                <a:lnTo>
                  <a:pt x="0" y="21600"/>
                </a:ln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a:ea typeface="Times"/>
              <a:cs typeface="Times"/>
              <a:sym typeface="Times"/>
            </a:endParaRPr>
          </a:p>
        </p:txBody>
      </p:sp>
      <p:sp>
        <p:nvSpPr>
          <p:cNvPr id="11278" name="Google Shape;11278;p1582"/>
          <p:cNvSpPr txBox="1"/>
          <p:nvPr/>
        </p:nvSpPr>
        <p:spPr>
          <a:xfrm>
            <a:off x="2841625" y="2438400"/>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0" i="0" lang="en-US" sz="2400" u="none" cap="none" strike="noStrike">
                <a:solidFill>
                  <a:srgbClr val="FF0000"/>
                </a:solidFill>
                <a:latin typeface="Times"/>
                <a:ea typeface="Times"/>
                <a:cs typeface="Times"/>
                <a:sym typeface="Times"/>
              </a:rPr>
              <a:t>p</a:t>
            </a:r>
            <a:endParaRPr/>
          </a:p>
        </p:txBody>
      </p:sp>
      <p:sp>
        <p:nvSpPr>
          <p:cNvPr id="11279" name="Google Shape;11279;p1582"/>
          <p:cNvSpPr txBox="1"/>
          <p:nvPr/>
        </p:nvSpPr>
        <p:spPr>
          <a:xfrm>
            <a:off x="1524000" y="2438400"/>
            <a:ext cx="3937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a:buNone/>
            </a:pPr>
            <a:r>
              <a:rPr b="0" i="0" lang="en-US" sz="2400" u="none" cap="none" strike="noStrike">
                <a:solidFill>
                  <a:srgbClr val="000000"/>
                </a:solidFill>
                <a:latin typeface="Times"/>
                <a:ea typeface="Times"/>
                <a:cs typeface="Times"/>
                <a:sym typeface="Times"/>
              </a:rPr>
              <a:t>Λ</a:t>
            </a:r>
            <a:endParaRPr b="0" baseline="3000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